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sldIdLst>
    <p:sldId id="273" r:id="rId3"/>
    <p:sldId id="271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My Weight Loss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Weight</c:v>
                </c:pt>
              </c:strCache>
            </c:strRef>
          </c:tx>
          <c:spPr>
            <a:ln w="38100" cap="flat" cmpd="dbl" algn="ctr">
              <a:solidFill>
                <a:schemeClr val="accent3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Baseline</c:v>
                </c:pt>
                <c:pt idx="1">
                  <c:v>Week 1</c:v>
                </c:pt>
                <c:pt idx="2">
                  <c:v>Week 2</c:v>
                </c:pt>
                <c:pt idx="3">
                  <c:v>Week 3</c:v>
                </c:pt>
                <c:pt idx="4">
                  <c:v>Week 4</c:v>
                </c:pt>
                <c:pt idx="5">
                  <c:v>Week 5</c:v>
                </c:pt>
                <c:pt idx="6">
                  <c:v>Week 6</c:v>
                </c:pt>
                <c:pt idx="7">
                  <c:v>Week 7</c:v>
                </c:pt>
                <c:pt idx="8">
                  <c:v>Week 8</c:v>
                </c:pt>
                <c:pt idx="9">
                  <c:v>Week 9</c:v>
                </c:pt>
                <c:pt idx="10">
                  <c:v>Week 10</c:v>
                </c:pt>
                <c:pt idx="11">
                  <c:v>Week 11</c:v>
                </c:pt>
                <c:pt idx="12">
                  <c:v>Week 12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260</c:v>
                </c:pt>
                <c:pt idx="1">
                  <c:v>250</c:v>
                </c:pt>
                <c:pt idx="2">
                  <c:v>245</c:v>
                </c:pt>
                <c:pt idx="3">
                  <c:v>243</c:v>
                </c:pt>
                <c:pt idx="4">
                  <c:v>241</c:v>
                </c:pt>
                <c:pt idx="5">
                  <c:v>238</c:v>
                </c:pt>
                <c:pt idx="6">
                  <c:v>241</c:v>
                </c:pt>
                <c:pt idx="7">
                  <c:v>238</c:v>
                </c:pt>
                <c:pt idx="8">
                  <c:v>235</c:v>
                </c:pt>
                <c:pt idx="9">
                  <c:v>233</c:v>
                </c:pt>
                <c:pt idx="10">
                  <c:v>230</c:v>
                </c:pt>
                <c:pt idx="11">
                  <c:v>232</c:v>
                </c:pt>
                <c:pt idx="12">
                  <c:v>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99-498E-AA55-E7B48BFEC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6079455"/>
        <c:axId val="473229119"/>
      </c:lineChart>
      <c:catAx>
        <c:axId val="4660794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229119"/>
        <c:crosses val="autoZero"/>
        <c:auto val="1"/>
        <c:lblAlgn val="ctr"/>
        <c:lblOffset val="100"/>
        <c:noMultiLvlLbl val="0"/>
      </c:catAx>
      <c:valAx>
        <c:axId val="473229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079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6973" y="6356350"/>
            <a:ext cx="2090389" cy="3202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1023355" y="1647273"/>
            <a:ext cx="4271939" cy="4344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37741" y="508761"/>
            <a:ext cx="9516516" cy="72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>
                <a:solidFill>
                  <a:srgbClr val="EC008C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636466"/>
                </a:solidFill>
                <a:latin typeface="HelveticaNeue-Roman"/>
                <a:cs typeface="HelveticaNeue-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2013-2019 The CogniDiet® </a:t>
            </a:r>
            <a:r>
              <a:rPr spc="-5" dirty="0"/>
              <a:t>Programs. </a:t>
            </a:r>
            <a:r>
              <a:rPr dirty="0"/>
              <a:t>All Rights</a:t>
            </a:r>
            <a:r>
              <a:rPr spc="-80" dirty="0"/>
              <a:t> </a:t>
            </a:r>
            <a:r>
              <a:rPr dirty="0"/>
              <a:t>Reserved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784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636466"/>
                </a:solidFill>
                <a:latin typeface="HelveticaNeue-Roman"/>
                <a:cs typeface="HelveticaNeue-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2013-2019 The CogniDiet® </a:t>
            </a:r>
            <a:r>
              <a:rPr spc="-5" dirty="0"/>
              <a:t>Programs. </a:t>
            </a:r>
            <a:r>
              <a:rPr dirty="0"/>
              <a:t>All Rights</a:t>
            </a:r>
            <a:r>
              <a:rPr spc="-80" dirty="0"/>
              <a:t> </a:t>
            </a:r>
            <a:r>
              <a:rPr dirty="0"/>
              <a:t>Reserved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343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5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93959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636466"/>
                </a:solidFill>
                <a:latin typeface="HelveticaNeue-Roman"/>
                <a:cs typeface="HelveticaNeue-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2013-2019 The CogniDiet® </a:t>
            </a:r>
            <a:r>
              <a:rPr spc="-5" dirty="0"/>
              <a:t>Programs. </a:t>
            </a:r>
            <a:r>
              <a:rPr dirty="0"/>
              <a:t>All Rights</a:t>
            </a:r>
            <a:r>
              <a:rPr spc="-80" dirty="0"/>
              <a:t> </a:t>
            </a:r>
            <a:r>
              <a:rPr dirty="0"/>
              <a:t>Reserved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4018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5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636466"/>
                </a:solidFill>
                <a:latin typeface="HelveticaNeue-Roman"/>
                <a:cs typeface="HelveticaNeue-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2013-2019 The CogniDiet® </a:t>
            </a:r>
            <a:r>
              <a:rPr spc="-5" dirty="0"/>
              <a:t>Programs. </a:t>
            </a:r>
            <a:r>
              <a:rPr dirty="0"/>
              <a:t>All Rights</a:t>
            </a:r>
            <a:r>
              <a:rPr spc="-80" dirty="0"/>
              <a:t> </a:t>
            </a:r>
            <a:r>
              <a:rPr dirty="0"/>
              <a:t>Reserved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8/13/2019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520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5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636466"/>
                </a:solidFill>
                <a:latin typeface="HelveticaNeue-Roman"/>
                <a:cs typeface="HelveticaNeue-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2013-2019 The CogniDiet® </a:t>
            </a:r>
            <a:r>
              <a:rPr spc="-5" dirty="0"/>
              <a:t>Programs. </a:t>
            </a:r>
            <a:r>
              <a:rPr dirty="0"/>
              <a:t>All Rights</a:t>
            </a:r>
            <a:r>
              <a:rPr spc="-80" dirty="0"/>
              <a:t> </a:t>
            </a:r>
            <a:r>
              <a:rPr dirty="0"/>
              <a:t>Reserved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8/13/2019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783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636466"/>
                </a:solidFill>
                <a:latin typeface="HelveticaNeue-Roman"/>
                <a:cs typeface="HelveticaNeue-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2013-2019 The CogniDiet® </a:t>
            </a:r>
            <a:r>
              <a:rPr spc="-5" dirty="0"/>
              <a:t>Programs. </a:t>
            </a:r>
            <a:r>
              <a:rPr dirty="0"/>
              <a:t>All Rights</a:t>
            </a:r>
            <a:r>
              <a:rPr spc="-80" dirty="0"/>
              <a:t> </a:t>
            </a:r>
            <a:r>
              <a:rPr dirty="0"/>
              <a:t>Reserved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8/13/2019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045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47833" y="1731929"/>
            <a:ext cx="4896332" cy="1831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250" b="1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636466"/>
                </a:solidFill>
                <a:latin typeface="HelveticaNeue-Roman"/>
                <a:cs typeface="HelveticaNeue-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2013-2019 The CogniDiet® </a:t>
            </a:r>
            <a:r>
              <a:rPr spc="-5" dirty="0"/>
              <a:t>Programs. </a:t>
            </a:r>
            <a:r>
              <a:rPr dirty="0"/>
              <a:t>All Rights</a:t>
            </a:r>
            <a:r>
              <a:rPr spc="-80" dirty="0"/>
              <a:t> </a:t>
            </a:r>
            <a:r>
              <a:rPr dirty="0"/>
              <a:t>Reserved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685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636466"/>
                </a:solidFill>
                <a:latin typeface="HelveticaNeue-Roman"/>
                <a:cs typeface="HelveticaNeue-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2013-2019 The CogniDiet® </a:t>
            </a:r>
            <a:r>
              <a:rPr spc="-5" dirty="0"/>
              <a:t>Programs. </a:t>
            </a:r>
            <a:r>
              <a:rPr dirty="0"/>
              <a:t>All Rights</a:t>
            </a:r>
            <a:r>
              <a:rPr spc="-80" dirty="0"/>
              <a:t> </a:t>
            </a:r>
            <a:r>
              <a:rPr dirty="0"/>
              <a:t>Reserved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422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636466"/>
                </a:solidFill>
                <a:latin typeface="HelveticaNeue-Roman"/>
                <a:cs typeface="HelveticaNeue-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2013-2019 The CogniDiet® </a:t>
            </a:r>
            <a:r>
              <a:rPr spc="-5" dirty="0"/>
              <a:t>Programs. </a:t>
            </a:r>
            <a:r>
              <a:rPr dirty="0"/>
              <a:t>All Rights</a:t>
            </a:r>
            <a:r>
              <a:rPr spc="-80" dirty="0"/>
              <a:t> </a:t>
            </a:r>
            <a:r>
              <a:rPr dirty="0"/>
              <a:t>Reserved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201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636466"/>
                </a:solidFill>
                <a:latin typeface="HelveticaNeue-Roman"/>
                <a:cs typeface="HelveticaNeue-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2013-2019 The CogniDiet® </a:t>
            </a:r>
            <a:r>
              <a:rPr spc="-5" dirty="0"/>
              <a:t>Programs. </a:t>
            </a:r>
            <a:r>
              <a:rPr dirty="0"/>
              <a:t>All Rights</a:t>
            </a:r>
            <a:r>
              <a:rPr spc="-80" dirty="0"/>
              <a:t> </a:t>
            </a:r>
            <a:r>
              <a:rPr dirty="0"/>
              <a:t>Reserved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023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6973" y="6356350"/>
            <a:ext cx="2090389" cy="3202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80875" y="217356"/>
            <a:ext cx="7430249" cy="659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5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3937" y="1450385"/>
            <a:ext cx="11164125" cy="429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939598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421276" y="6391500"/>
            <a:ext cx="5012055" cy="247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636466"/>
                </a:solidFill>
                <a:latin typeface="HelveticaNeue-Roman"/>
                <a:cs typeface="HelveticaNeue-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2013-2019 The CogniDiet® </a:t>
            </a:r>
            <a:r>
              <a:rPr spc="-5" dirty="0"/>
              <a:t>Programs. </a:t>
            </a:r>
            <a:r>
              <a:rPr dirty="0"/>
              <a:t>All Rights</a:t>
            </a:r>
            <a:r>
              <a:rPr spc="-80" dirty="0"/>
              <a:t> </a:t>
            </a:r>
            <a:r>
              <a:rPr dirty="0"/>
              <a:t>Reserved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64632" y="6355967"/>
            <a:ext cx="271779" cy="25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2342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6973" y="6356350"/>
            <a:ext cx="2090389" cy="3202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35543" y="296926"/>
            <a:ext cx="712091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09168" y="1216737"/>
            <a:ext cx="9573663" cy="4615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421276" y="6391500"/>
            <a:ext cx="5012055" cy="247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636466"/>
                </a:solidFill>
                <a:latin typeface="HelveticaNeue-Roman"/>
                <a:cs typeface="HelveticaNeue-Roman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2013-2019 The CogniDiet® </a:t>
            </a:r>
            <a:r>
              <a:rPr spc="-5" dirty="0"/>
              <a:t>Programs. </a:t>
            </a:r>
            <a:r>
              <a:rPr dirty="0"/>
              <a:t>All Rights</a:t>
            </a:r>
            <a:r>
              <a:rPr spc="-80" dirty="0"/>
              <a:t> </a:t>
            </a:r>
            <a:r>
              <a:rPr dirty="0"/>
              <a:t>Reserved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64632" y="6355967"/>
            <a:ext cx="271779" cy="25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45C1C0"/>
                </a:solidFill>
                <a:latin typeface="Century Gothic"/>
                <a:cs typeface="Century Gothic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987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3976" y="6368667"/>
            <a:ext cx="5472430" cy="25781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4"/>
              </a:spcBef>
              <a:spcAft>
                <a:spcPts val="0"/>
              </a:spcAft>
              <a:buClrTx/>
              <a:buSzTx/>
              <a:buFontTx/>
              <a:buNone/>
              <a:tabLst>
                <a:tab pos="5365750" algn="l"/>
              </a:tabLst>
              <a:defRPr/>
            </a:pP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636466"/>
                </a:solidFill>
                <a:effectLst/>
                <a:uLnTx/>
                <a:uFillTx/>
                <a:latin typeface="HelveticaNeue-Roman"/>
                <a:ea typeface="+mn-ea"/>
                <a:cs typeface="HelveticaNeue-Roman"/>
              </a:rPr>
              <a:t>2013-2019 The CogniDiet® P</a:t>
            </a:r>
            <a:r>
              <a:rPr kumimoji="0" sz="1500" b="0" i="0" u="none" strike="noStrike" kern="1200" cap="none" spc="-30" normalizeH="0" baseline="0" noProof="0" dirty="0">
                <a:ln>
                  <a:noFill/>
                </a:ln>
                <a:solidFill>
                  <a:srgbClr val="636466"/>
                </a:solidFill>
                <a:effectLst/>
                <a:uLnTx/>
                <a:uFillTx/>
                <a:latin typeface="HelveticaNeue-Roman"/>
                <a:ea typeface="+mn-ea"/>
                <a:cs typeface="HelveticaNeue-Roman"/>
              </a:rPr>
              <a:t>r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636466"/>
                </a:solidFill>
                <a:effectLst/>
                <a:uLnTx/>
                <a:uFillTx/>
                <a:latin typeface="HelveticaNeue-Roman"/>
                <a:ea typeface="+mn-ea"/>
                <a:cs typeface="HelveticaNeue-Roman"/>
              </a:rPr>
              <a:t>ograms. All Rights Reserved	</a:t>
            </a:r>
            <a:r>
              <a:rPr kumimoji="0" sz="2250" b="0" i="0" u="none" strike="noStrike" kern="1200" cap="none" spc="0" normalizeH="0" baseline="7407" noProof="0" dirty="0">
                <a:ln>
                  <a:noFill/>
                </a:ln>
                <a:solidFill>
                  <a:srgbClr val="45C1C0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sz="2250" b="0" i="0" u="none" strike="noStrike" kern="1200" cap="none" spc="0" normalizeH="0" baseline="7407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319271"/>
            <a:ext cx="12192000" cy="3538854"/>
          </a:xfrm>
          <a:custGeom>
            <a:avLst/>
            <a:gdLst/>
            <a:ahLst/>
            <a:cxnLst/>
            <a:rect l="l" t="t" r="r" b="b"/>
            <a:pathLst>
              <a:path w="12192000" h="3538854">
                <a:moveTo>
                  <a:pt x="0" y="3538728"/>
                </a:moveTo>
                <a:lnTo>
                  <a:pt x="12191695" y="3538728"/>
                </a:lnTo>
                <a:lnTo>
                  <a:pt x="12191695" y="0"/>
                </a:lnTo>
                <a:lnTo>
                  <a:pt x="0" y="0"/>
                </a:lnTo>
                <a:lnTo>
                  <a:pt x="0" y="3538728"/>
                </a:lnTo>
                <a:close/>
              </a:path>
            </a:pathLst>
          </a:custGeom>
          <a:solidFill>
            <a:srgbClr val="45C1C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6295" y="1005447"/>
            <a:ext cx="6795544" cy="1035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3595" y="2210661"/>
            <a:ext cx="459295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0" i="0" u="none" strike="noStrike" kern="1200" cap="none" spc="65" normalizeH="0" baseline="0" noProof="0" dirty="0">
                <a:ln>
                  <a:noFill/>
                </a:ln>
                <a:solidFill>
                  <a:srgbClr val="B5C943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WEIGHT </a:t>
            </a:r>
            <a:r>
              <a:rPr kumimoji="0" sz="2800" b="0" i="0" u="none" strike="noStrike" kern="1200" cap="none" spc="55" normalizeH="0" baseline="0" noProof="0" dirty="0">
                <a:ln>
                  <a:noFill/>
                </a:ln>
                <a:solidFill>
                  <a:srgbClr val="B5C943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LOSS</a:t>
            </a:r>
            <a:r>
              <a:rPr kumimoji="0" sz="2800" b="0" i="0" u="none" strike="noStrike" kern="1200" cap="none" spc="165" normalizeH="0" baseline="0" noProof="0" dirty="0">
                <a:ln>
                  <a:noFill/>
                </a:ln>
                <a:solidFill>
                  <a:srgbClr val="B5C943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sz="2800" b="0" i="0" u="none" strike="noStrike" kern="1200" cap="none" spc="75" normalizeH="0" baseline="0" noProof="0" dirty="0">
                <a:ln>
                  <a:noFill/>
                </a:ln>
                <a:solidFill>
                  <a:srgbClr val="B5C943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PROGRAMS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21219" y="6097395"/>
            <a:ext cx="329755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-Roman"/>
                <a:ea typeface="+mn-ea"/>
                <a:cs typeface="HelveticaNeue-Roman"/>
              </a:rPr>
              <a:t>2013-2019 The CogniDiet®</a:t>
            </a:r>
            <a:r>
              <a:rPr kumimoji="0" sz="1500" b="0" i="0" u="none" strike="noStrike" kern="1200" cap="none" spc="-8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-Roman"/>
                <a:ea typeface="+mn-ea"/>
                <a:cs typeface="HelveticaNeue-Roman"/>
              </a:rPr>
              <a:t> </a:t>
            </a:r>
            <a:r>
              <a:rPr kumimoji="0" sz="15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-Roman"/>
                <a:ea typeface="+mn-ea"/>
                <a:cs typeface="HelveticaNeue-Roman"/>
              </a:rPr>
              <a:t>Programs.</a:t>
            </a: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-Roman"/>
              <a:ea typeface="+mn-ea"/>
              <a:cs typeface="HelveticaNeue-Roman"/>
            </a:endParaRPr>
          </a:p>
          <a:p>
            <a:pPr marL="16230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-Roman"/>
                <a:ea typeface="+mn-ea"/>
                <a:cs typeface="HelveticaNeue-Roman"/>
              </a:rPr>
              <a:t>All Rights</a:t>
            </a:r>
            <a:r>
              <a:rPr kumimoji="0" sz="1500" b="0" i="0" u="none" strike="noStrike" kern="1200" cap="none" spc="-1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-Roman"/>
                <a:ea typeface="+mn-ea"/>
                <a:cs typeface="HelveticaNeue-Roman"/>
              </a:rPr>
              <a:t> 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-Roman"/>
                <a:ea typeface="+mn-ea"/>
                <a:cs typeface="HelveticaNeue-Roman"/>
              </a:rPr>
              <a:t>Reserved</a:t>
            </a: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Neue-Roman"/>
              <a:ea typeface="+mn-ea"/>
              <a:cs typeface="HelveticaNeue-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5035" y="3621413"/>
            <a:ext cx="10146665" cy="152926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1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Cheat Sheets </a:t>
            </a:r>
            <a:endParaRPr lang="en-US" sz="4300" b="1" spc="110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1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Recording My Weight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7964F5E-5973-4502-998E-EC8BB7112F74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D75B25B-AEEA-4F77-A9D8-370866F35109}"/>
              </a:ext>
            </a:extLst>
          </p:cNvPr>
          <p:cNvSpPr txBox="1"/>
          <p:nvPr/>
        </p:nvSpPr>
        <p:spPr>
          <a:xfrm>
            <a:off x="2032000" y="228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 Xcel Sheet Has Been Embedded on This Page – Please Enter Your Own Data</a:t>
            </a:r>
          </a:p>
        </p:txBody>
      </p:sp>
    </p:spTree>
    <p:extLst>
      <p:ext uri="{BB962C8B-B14F-4D97-AF65-F5344CB8AC3E}">
        <p14:creationId xmlns:p14="http://schemas.microsoft.com/office/powerpoint/2010/main" val="349487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914400"/>
          </a:xfrm>
          <a:custGeom>
            <a:avLst/>
            <a:gdLst/>
            <a:ahLst/>
            <a:cxnLst/>
            <a:rect l="l" t="t" r="r" b="b"/>
            <a:pathLst>
              <a:path w="12192000" h="1149350">
                <a:moveTo>
                  <a:pt x="0" y="1149159"/>
                </a:moveTo>
                <a:lnTo>
                  <a:pt x="12191695" y="1149159"/>
                </a:lnTo>
                <a:lnTo>
                  <a:pt x="12191695" y="0"/>
                </a:lnTo>
                <a:lnTo>
                  <a:pt x="0" y="0"/>
                </a:lnTo>
                <a:lnTo>
                  <a:pt x="0" y="1149159"/>
                </a:lnTo>
                <a:close/>
              </a:path>
            </a:pathLst>
          </a:custGeom>
          <a:solidFill>
            <a:srgbClr val="45C1C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34383" y="143479"/>
            <a:ext cx="7430249" cy="659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10"/>
              </a:spcBef>
            </a:pPr>
            <a:r>
              <a:rPr lang="en-US" spc="80" dirty="0"/>
              <a:t>Manual Entry </a:t>
            </a:r>
            <a:endParaRPr spc="10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45C1C0"/>
                </a:solidFill>
                <a:effectLst/>
                <a:uLnTx/>
                <a:uFillTx/>
                <a:latin typeface="Century Gothic"/>
                <a:ea typeface="+mn-ea"/>
              </a:rPr>
              <a:pPr marL="254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10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45C1C0"/>
              </a:solidFill>
              <a:effectLst/>
              <a:uLnTx/>
              <a:uFillTx/>
              <a:latin typeface="Century Gothic"/>
              <a:ea typeface="+mn-e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636466"/>
                </a:solidFill>
                <a:effectLst/>
                <a:uLnTx/>
                <a:uFillTx/>
                <a:latin typeface="HelveticaNeue-Roman"/>
                <a:ea typeface="+mn-ea"/>
              </a:rPr>
              <a:t>2013-2019 The CogniDiet® </a:t>
            </a:r>
            <a:r>
              <a:rPr kumimoji="0" sz="1500" b="0" i="0" u="none" strike="noStrike" kern="1200" cap="none" spc="-5" normalizeH="0" baseline="0" noProof="0" dirty="0">
                <a:ln>
                  <a:noFill/>
                </a:ln>
                <a:solidFill>
                  <a:srgbClr val="636466"/>
                </a:solidFill>
                <a:effectLst/>
                <a:uLnTx/>
                <a:uFillTx/>
                <a:latin typeface="HelveticaNeue-Roman"/>
                <a:ea typeface="+mn-ea"/>
              </a:rPr>
              <a:t>Programs. 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636466"/>
                </a:solidFill>
                <a:effectLst/>
                <a:uLnTx/>
                <a:uFillTx/>
                <a:latin typeface="HelveticaNeue-Roman"/>
                <a:ea typeface="+mn-ea"/>
              </a:rPr>
              <a:t>All Rights</a:t>
            </a:r>
            <a:r>
              <a:rPr kumimoji="0" sz="1500" b="0" i="0" u="none" strike="noStrike" kern="1200" cap="none" spc="-80" normalizeH="0" baseline="0" noProof="0" dirty="0">
                <a:ln>
                  <a:noFill/>
                </a:ln>
                <a:solidFill>
                  <a:srgbClr val="636466"/>
                </a:solidFill>
                <a:effectLst/>
                <a:uLnTx/>
                <a:uFillTx/>
                <a:latin typeface="HelveticaNeue-Roman"/>
                <a:ea typeface="+mn-ea"/>
              </a:rPr>
              <a:t> 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636466"/>
                </a:solidFill>
                <a:effectLst/>
                <a:uLnTx/>
                <a:uFillTx/>
                <a:latin typeface="HelveticaNeue-Roman"/>
                <a:ea typeface="+mn-ea"/>
              </a:rPr>
              <a:t>Reserved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9E517EC-483F-4D61-B4F0-D7F49DA50088}"/>
              </a:ext>
            </a:extLst>
          </p:cNvPr>
          <p:cNvGraphicFramePr>
            <a:graphicFrameLocks noGrp="1"/>
          </p:cNvGraphicFramePr>
          <p:nvPr/>
        </p:nvGraphicFramePr>
        <p:xfrm>
          <a:off x="1274445" y="1033560"/>
          <a:ext cx="10536555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815">
                  <a:extLst>
                    <a:ext uri="{9D8B030D-6E8A-4147-A177-3AD203B41FA5}">
                      <a16:colId xmlns:a16="http://schemas.microsoft.com/office/drawing/2014/main" val="4013730608"/>
                    </a:ext>
                  </a:extLst>
                </a:gridCol>
                <a:gridCol w="1361540">
                  <a:extLst>
                    <a:ext uri="{9D8B030D-6E8A-4147-A177-3AD203B41FA5}">
                      <a16:colId xmlns:a16="http://schemas.microsoft.com/office/drawing/2014/main" val="4091952993"/>
                    </a:ext>
                  </a:extLst>
                </a:gridCol>
                <a:gridCol w="2575185">
                  <a:extLst>
                    <a:ext uri="{9D8B030D-6E8A-4147-A177-3AD203B41FA5}">
                      <a16:colId xmlns:a16="http://schemas.microsoft.com/office/drawing/2014/main" val="1630678720"/>
                    </a:ext>
                  </a:extLst>
                </a:gridCol>
                <a:gridCol w="5121015">
                  <a:extLst>
                    <a:ext uri="{9D8B030D-6E8A-4147-A177-3AD203B41FA5}">
                      <a16:colId xmlns:a16="http://schemas.microsoft.com/office/drawing/2014/main" val="566496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>
                    <a:solidFill>
                      <a:srgbClr val="45C1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 </a:t>
                      </a:r>
                    </a:p>
                  </a:txBody>
                  <a:tcPr>
                    <a:solidFill>
                      <a:srgbClr val="45C1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Difference (Loss or Gain)</a:t>
                      </a:r>
                    </a:p>
                  </a:txBody>
                  <a:tcPr>
                    <a:solidFill>
                      <a:srgbClr val="45C1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Observations/Other measures</a:t>
                      </a:r>
                    </a:p>
                  </a:txBody>
                  <a:tcPr>
                    <a:solidFill>
                      <a:srgbClr val="45C1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115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Baseline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984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Week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902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Week 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12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Week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1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Week 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249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Week 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64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Week 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532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Week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732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Week 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826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Week 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93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Week 10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040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Week 11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072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Final Week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733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3849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HelveticaNeue-Roman</vt:lpstr>
      <vt:lpstr>1_Office Theme</vt:lpstr>
      <vt:lpstr>2_Office Theme</vt:lpstr>
      <vt:lpstr>PowerPoint Presentation</vt:lpstr>
      <vt:lpstr>PowerPoint Presentation</vt:lpstr>
      <vt:lpstr>Manual Entry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veronique Cardon</dc:creator>
  <cp:lastModifiedBy>veronique Cardon</cp:lastModifiedBy>
  <cp:revision>1</cp:revision>
  <dcterms:created xsi:type="dcterms:W3CDTF">2019-08-13T16:08:13Z</dcterms:created>
  <dcterms:modified xsi:type="dcterms:W3CDTF">2019-08-13T16:09:52Z</dcterms:modified>
</cp:coreProperties>
</file>